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7AFE"/>
    <a:srgbClr val="213991"/>
    <a:srgbClr val="2946B1"/>
    <a:srgbClr val="0033CC"/>
    <a:srgbClr val="2F528F"/>
    <a:srgbClr val="CCECFF"/>
    <a:srgbClr val="FFCCFF"/>
    <a:srgbClr val="203991"/>
    <a:srgbClr val="E6E6E6"/>
    <a:srgbClr val="C9BB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8" d="100"/>
          <a:sy n="78" d="100"/>
        </p:scale>
        <p:origin x="21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98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8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0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0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93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9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4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64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9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48191-58CD-4ABC-8588-384C33C4D96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6412B-83AB-4DCF-87FA-9034D9B6D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0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1A50D3F-5346-F062-C6BF-174FE2884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48D1C50E-8FE6-F0DB-6093-CAD25735D9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5" r="4577"/>
          <a:stretch/>
        </p:blipFill>
        <p:spPr>
          <a:xfrm>
            <a:off x="0" y="0"/>
            <a:ext cx="7772400" cy="5283145"/>
          </a:xfrm>
          <a:prstGeom prst="rect">
            <a:avLst/>
          </a:prstGeom>
        </p:spPr>
      </p:pic>
      <p:pic>
        <p:nvPicPr>
          <p:cNvPr id="6" name="Picture 5" descr="A picture containing text, screenshot, screen&#10;&#10;Description automatically generated">
            <a:extLst>
              <a:ext uri="{FF2B5EF4-FFF2-40B4-BE49-F238E27FC236}">
                <a16:creationId xmlns:a16="http://schemas.microsoft.com/office/drawing/2014/main" id="{80905516-5865-C61A-557B-26133522AD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3651" y="1627998"/>
            <a:ext cx="4491990" cy="334370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969654A-3A47-300E-1E13-DA96C1EC7F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1031" y="383832"/>
            <a:ext cx="2074700" cy="692666"/>
          </a:xfrm>
          <a:prstGeom prst="rect">
            <a:avLst/>
          </a:prstGeom>
        </p:spPr>
      </p:pic>
      <p:pic>
        <p:nvPicPr>
          <p:cNvPr id="32" name="Picture 31" descr="Background pattern&#10;&#10;Description automatically generated">
            <a:extLst>
              <a:ext uri="{FF2B5EF4-FFF2-40B4-BE49-F238E27FC236}">
                <a16:creationId xmlns:a16="http://schemas.microsoft.com/office/drawing/2014/main" id="{A983567E-0B4D-A828-621D-D22BC0A099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516" y="1874193"/>
            <a:ext cx="6206499" cy="700130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900EB682-3F9E-4793-2221-9DA1DAD2AB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7607" y="8509228"/>
            <a:ext cx="3591365" cy="1257388"/>
          </a:xfrm>
          <a:prstGeom prst="rect">
            <a:avLst/>
          </a:prstGeom>
        </p:spPr>
      </p:pic>
      <p:pic>
        <p:nvPicPr>
          <p:cNvPr id="26" name="Picture 25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3DE691D5-EEAC-7019-A668-45C883EAD5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55" y="1873423"/>
            <a:ext cx="5402802" cy="6083985"/>
          </a:xfrm>
          <a:prstGeom prst="rect">
            <a:avLst/>
          </a:prstGeom>
        </p:spPr>
      </p:pic>
      <p:pic>
        <p:nvPicPr>
          <p:cNvPr id="30" name="Picture 29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EE164D9D-2C2A-72B7-D5FB-0DED102FC37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32" y="3824579"/>
            <a:ext cx="3266416" cy="1424078"/>
          </a:xfrm>
          <a:prstGeom prst="rect">
            <a:avLst/>
          </a:prstGeom>
        </p:spPr>
      </p:pic>
      <p:pic>
        <p:nvPicPr>
          <p:cNvPr id="34" name="Picture 33" descr="Venn diagram&#10;&#10;Description automatically generated">
            <a:extLst>
              <a:ext uri="{FF2B5EF4-FFF2-40B4-BE49-F238E27FC236}">
                <a16:creationId xmlns:a16="http://schemas.microsoft.com/office/drawing/2014/main" id="{CBEB96E4-2DCF-D7B4-6F69-542097F58E4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31" y="2490337"/>
            <a:ext cx="804265" cy="90804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7C7E922-6ECF-C9C9-D904-82C4AF490CEB}"/>
              </a:ext>
            </a:extLst>
          </p:cNvPr>
          <p:cNvSpPr txBox="1"/>
          <p:nvPr/>
        </p:nvSpPr>
        <p:spPr>
          <a:xfrm>
            <a:off x="320688" y="7955049"/>
            <a:ext cx="565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NeutrifPro-Bold" panose="00000800000000000000" pitchFamily="50" charset="0"/>
              </a:rPr>
              <a:t>DIGITAL MARKETING PROPOSAL</a:t>
            </a:r>
          </a:p>
        </p:txBody>
      </p:sp>
    </p:spTree>
    <p:extLst>
      <p:ext uri="{BB962C8B-B14F-4D97-AF65-F5344CB8AC3E}">
        <p14:creationId xmlns:p14="http://schemas.microsoft.com/office/powerpoint/2010/main" val="183709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raphic 67">
            <a:extLst>
              <a:ext uri="{FF2B5EF4-FFF2-40B4-BE49-F238E27FC236}">
                <a16:creationId xmlns:a16="http://schemas.microsoft.com/office/drawing/2014/main" id="{5B0EEBDF-EF38-0CB5-D47E-042B6F274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84" name="Picture 83" descr="Background pattern&#10;&#10;Description automatically generated">
            <a:extLst>
              <a:ext uri="{FF2B5EF4-FFF2-40B4-BE49-F238E27FC236}">
                <a16:creationId xmlns:a16="http://schemas.microsoft.com/office/drawing/2014/main" id="{FEFD8CEA-F80F-4AD3-2B5B-3A61A581732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809" y="-2234268"/>
            <a:ext cx="4447470" cy="5017014"/>
          </a:xfrm>
          <a:prstGeom prst="rect">
            <a:avLst/>
          </a:prstGeom>
        </p:spPr>
      </p:pic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0E9874E3-60A8-A5EB-DCB6-4A19880AF7A4}"/>
              </a:ext>
            </a:extLst>
          </p:cNvPr>
          <p:cNvSpPr/>
          <p:nvPr/>
        </p:nvSpPr>
        <p:spPr>
          <a:xfrm>
            <a:off x="452461" y="6137207"/>
            <a:ext cx="6857738" cy="3627782"/>
          </a:xfrm>
          <a:prstGeom prst="roundRect">
            <a:avLst/>
          </a:prstGeom>
          <a:solidFill>
            <a:srgbClr val="2946B1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974422C8-C879-558B-15B4-F9A6E3D494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020234"/>
              </p:ext>
            </p:extLst>
          </p:nvPr>
        </p:nvGraphicFramePr>
        <p:xfrm>
          <a:off x="716692" y="7623892"/>
          <a:ext cx="6339016" cy="1581895"/>
        </p:xfrm>
        <a:graphic>
          <a:graphicData uri="http://schemas.openxmlformats.org/drawingml/2006/table">
            <a:tbl>
              <a:tblPr firstRow="1" bandRow="1">
                <a:solidFill>
                  <a:schemeClr val="tx1"/>
                </a:solidFill>
                <a:tableStyleId>{5C22544A-7EE6-4342-B048-85BDC9FD1C3A}</a:tableStyleId>
              </a:tblPr>
              <a:tblGrid>
                <a:gridCol w="3040948">
                  <a:extLst>
                    <a:ext uri="{9D8B030D-6E8A-4147-A177-3AD203B41FA5}">
                      <a16:colId xmlns:a16="http://schemas.microsoft.com/office/drawing/2014/main" val="1156429469"/>
                    </a:ext>
                  </a:extLst>
                </a:gridCol>
                <a:gridCol w="3298068">
                  <a:extLst>
                    <a:ext uri="{9D8B030D-6E8A-4147-A177-3AD203B41FA5}">
                      <a16:colId xmlns:a16="http://schemas.microsoft.com/office/drawing/2014/main" val="704574738"/>
                    </a:ext>
                  </a:extLst>
                </a:gridCol>
              </a:tblGrid>
              <a:tr h="3091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Campaign Detail</a:t>
                      </a:r>
                      <a:endParaRPr lang="en-US" sz="1000" dirty="0">
                        <a:solidFill>
                          <a:schemeClr val="bg1"/>
                        </a:solidFill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527A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Calibri" panose="020F0502020204030204" pitchFamily="34" charset="0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Volume/Budget</a:t>
                      </a:r>
                      <a:endParaRPr lang="en-US" sz="1000" dirty="0">
                        <a:effectLst/>
                        <a:latin typeface="Book Antiqua" panose="02040602050305030304" pitchFamily="18" charset="0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527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797616"/>
                  </a:ext>
                </a:extLst>
              </a:tr>
              <a:tr h="2932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Email Records</a:t>
                      </a:r>
                      <a:endParaRPr lang="en-US" sz="100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3,500,000 @ $7.00 (CPM) = $24,500.00</a:t>
                      </a:r>
                      <a:endParaRPr lang="en-US" sz="1000" b="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6708007"/>
                  </a:ext>
                </a:extLst>
              </a:tr>
              <a:tr h="244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Social/Ad Display Impressions:</a:t>
                      </a:r>
                      <a:endParaRPr lang="en-US" sz="100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4,450,000 @ $8.00 (CPM) = $35,500.00</a:t>
                      </a:r>
                      <a:endParaRPr lang="en-US" sz="1000" b="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4218597"/>
                  </a:ext>
                </a:extLst>
              </a:tr>
              <a:tr h="244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Responder File of Opens and Clicks</a:t>
                      </a:r>
                      <a:endParaRPr lang="en-US" sz="100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CHARGE</a:t>
                      </a:r>
                      <a:endParaRPr lang="en-US" sz="1000" b="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7849125"/>
                  </a:ext>
                </a:extLst>
              </a:tr>
              <a:tr h="244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Campaign Budget</a:t>
                      </a:r>
                      <a:endParaRPr lang="en-US" sz="100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$60,000.00</a:t>
                      </a:r>
                      <a:endParaRPr lang="en-US" sz="1000" b="0" dirty="0">
                        <a:effectLst/>
                        <a:latin typeface="+mj-lt"/>
                        <a:ea typeface="Book Antiqua" panose="020406020503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5925050"/>
                  </a:ext>
                </a:extLst>
              </a:tr>
              <a:tr h="244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j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Duration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+mj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30 Days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6252663"/>
                  </a:ext>
                </a:extLst>
              </a:tr>
            </a:tbl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122EB1C1-EFAD-BFCA-D00D-04E16B7CAFDB}"/>
              </a:ext>
            </a:extLst>
          </p:cNvPr>
          <p:cNvSpPr txBox="1"/>
          <p:nvPr/>
        </p:nvSpPr>
        <p:spPr>
          <a:xfrm>
            <a:off x="607671" y="6497725"/>
            <a:ext cx="67356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NeutrifPro-SemiBold" panose="00000700000000000000" pitchFamily="50" charset="0"/>
              </a:rPr>
              <a:t>Retargeting Campaign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AE568C-C08C-7E47-FF01-ABFBB06DD380}"/>
              </a:ext>
            </a:extLst>
          </p:cNvPr>
          <p:cNvSpPr txBox="1"/>
          <p:nvPr/>
        </p:nvSpPr>
        <p:spPr>
          <a:xfrm>
            <a:off x="617196" y="6795349"/>
            <a:ext cx="60077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NeutrifPro-Light" panose="00000400000000000000" pitchFamily="50" charset="0"/>
              </a:rPr>
              <a:t>Email tracking reports are available 72 hours after each deployment, through our internal CRM solution. All reporting is customizable to the client’s needs.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5DFA07C-F235-9797-C276-2799434E78AF}"/>
              </a:ext>
            </a:extLst>
          </p:cNvPr>
          <p:cNvSpPr txBox="1"/>
          <p:nvPr/>
        </p:nvSpPr>
        <p:spPr>
          <a:xfrm>
            <a:off x="607671" y="7302657"/>
            <a:ext cx="44474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NeutrifPro-Regular" panose="00000500000000000000" pitchFamily="50" charset="0"/>
              </a:rPr>
              <a:t>Retargeted Digital Display Campaign:</a:t>
            </a:r>
          </a:p>
        </p:txBody>
      </p:sp>
      <p:pic>
        <p:nvPicPr>
          <p:cNvPr id="70" name="Graphic 69">
            <a:extLst>
              <a:ext uri="{FF2B5EF4-FFF2-40B4-BE49-F238E27FC236}">
                <a16:creationId xmlns:a16="http://schemas.microsoft.com/office/drawing/2014/main" id="{A72E9778-A901-F113-9930-483B7DD748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5161" y="353339"/>
            <a:ext cx="1639507" cy="512181"/>
          </a:xfrm>
          <a:prstGeom prst="rect">
            <a:avLst/>
          </a:prstGeom>
        </p:spPr>
      </p:pic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E8471AE4-878E-AD33-CC13-4B03BB7F7F3C}"/>
              </a:ext>
            </a:extLst>
          </p:cNvPr>
          <p:cNvSpPr/>
          <p:nvPr/>
        </p:nvSpPr>
        <p:spPr>
          <a:xfrm>
            <a:off x="435161" y="3017583"/>
            <a:ext cx="6857738" cy="2813836"/>
          </a:xfrm>
          <a:prstGeom prst="roundRect">
            <a:avLst/>
          </a:prstGeom>
          <a:solidFill>
            <a:srgbClr val="2946B1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EE341A-45F0-729E-C906-26CADF773D65}"/>
              </a:ext>
            </a:extLst>
          </p:cNvPr>
          <p:cNvSpPr txBox="1"/>
          <p:nvPr/>
        </p:nvSpPr>
        <p:spPr>
          <a:xfrm>
            <a:off x="364987" y="2155180"/>
            <a:ext cx="61977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NeutrifPro-Regular" panose="00000500000000000000" pitchFamily="50" charset="0"/>
              </a:rPr>
              <a:t>Real-time keyword intelligence to target ideal clients. Search Originated Marketing (SOM) identifies the exact users that are searching for your most valuable keywords and deploys immediate digital offers to them.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FBC2BB-C776-924F-D897-8CD0C40BFEFA}"/>
              </a:ext>
            </a:extLst>
          </p:cNvPr>
          <p:cNvSpPr txBox="1"/>
          <p:nvPr/>
        </p:nvSpPr>
        <p:spPr>
          <a:xfrm>
            <a:off x="345937" y="1672782"/>
            <a:ext cx="44474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/>
                <a:latin typeface="NeutrifPro-SemiBold" panose="00000700000000000000" pitchFamily="50" charset="0"/>
              </a:rPr>
              <a:t>Digital Marketing Proposal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98CE40-998C-51A3-DDEE-31F3831BBB4F}"/>
              </a:ext>
            </a:extLst>
          </p:cNvPr>
          <p:cNvSpPr txBox="1"/>
          <p:nvPr/>
        </p:nvSpPr>
        <p:spPr>
          <a:xfrm>
            <a:off x="598146" y="3252377"/>
            <a:ext cx="44474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NeutrifPro-SemiBold" panose="00000700000000000000" pitchFamily="50" charset="0"/>
              </a:rPr>
              <a:t>Email Campaign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1BBAE7-AFC9-C76E-EB71-D62C03F4E35D}"/>
              </a:ext>
            </a:extLst>
          </p:cNvPr>
          <p:cNvSpPr txBox="1"/>
          <p:nvPr/>
        </p:nvSpPr>
        <p:spPr>
          <a:xfrm>
            <a:off x="612484" y="4797052"/>
            <a:ext cx="291632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  <a:latin typeface="NeutrifPro-SemiBold" panose="00000700000000000000" pitchFamily="50" charset="0"/>
              </a:rPr>
              <a:t>Average Delivery/Open/Clicks:</a:t>
            </a:r>
            <a:br>
              <a:rPr lang="en-US" sz="1000" b="1" dirty="0">
                <a:solidFill>
                  <a:schemeClr val="bg1"/>
                </a:solidFill>
                <a:latin typeface="NeutrifPro-Light" panose="00000400000000000000" pitchFamily="50" charset="0"/>
              </a:rPr>
            </a:br>
            <a:r>
              <a:rPr lang="en-US" sz="1000" dirty="0">
                <a:solidFill>
                  <a:schemeClr val="bg1"/>
                </a:solidFill>
                <a:latin typeface="NeutrifPro-Light" panose="00000400000000000000" pitchFamily="50" charset="0"/>
              </a:rPr>
              <a:t>100% Delivery Rate, 10% to 12% Open Rate, 1.5% to 3% Click Through Rate (CTR), CTR range is calculated by deliverable emails, ad display and social media impressions.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C06D8-B6DD-9D23-B58F-52D4B7B2F848}"/>
              </a:ext>
            </a:extLst>
          </p:cNvPr>
          <p:cNvSpPr txBox="1"/>
          <p:nvPr/>
        </p:nvSpPr>
        <p:spPr>
          <a:xfrm>
            <a:off x="598146" y="3572855"/>
            <a:ext cx="70233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NeutrifPro-Light" panose="00000400000000000000" pitchFamily="50" charset="0"/>
              </a:rPr>
              <a:t>Email tracking reports are available 72 hours after each deployment, through our internal CRM solution. All reporting is customizable to the client’s needs.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F85DA9-1939-416C-969F-1188E20104B4}"/>
              </a:ext>
            </a:extLst>
          </p:cNvPr>
          <p:cNvSpPr txBox="1"/>
          <p:nvPr/>
        </p:nvSpPr>
        <p:spPr>
          <a:xfrm>
            <a:off x="3689571" y="4797052"/>
            <a:ext cx="291632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  <a:latin typeface="NeutrifPro-SemiBold" panose="00000700000000000000" pitchFamily="50" charset="0"/>
              </a:rPr>
              <a:t>Email Campaign Includes:</a:t>
            </a:r>
            <a:br>
              <a:rPr lang="en-US" sz="1000" b="1" dirty="0">
                <a:solidFill>
                  <a:schemeClr val="bg1"/>
                </a:solidFill>
                <a:latin typeface="NeutrifPro-SemiBold" panose="00000700000000000000" pitchFamily="50" charset="0"/>
              </a:rPr>
            </a:br>
            <a:r>
              <a:rPr lang="en-US" sz="1000" dirty="0">
                <a:solidFill>
                  <a:schemeClr val="bg1"/>
                </a:solidFill>
                <a:latin typeface="NeutrifPro-Light" panose="00000400000000000000" pitchFamily="50" charset="0"/>
              </a:rPr>
              <a:t>Set up and Testing, Subject line and Creative Guidance, Broadcast, and Full Tracking.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54E4C3-F6B7-6614-EE5C-930FCB31E165}"/>
              </a:ext>
            </a:extLst>
          </p:cNvPr>
          <p:cNvSpPr txBox="1"/>
          <p:nvPr/>
        </p:nvSpPr>
        <p:spPr>
          <a:xfrm>
            <a:off x="607671" y="4033055"/>
            <a:ext cx="44474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NeutrifPro-Regular" panose="00000500000000000000" pitchFamily="50" charset="0"/>
              </a:rPr>
              <a:t>Deploy 4 Permissioned Based Email Campaigns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8ED9718-FE10-4055-6891-CFC354FF0603}"/>
              </a:ext>
            </a:extLst>
          </p:cNvPr>
          <p:cNvSpPr txBox="1"/>
          <p:nvPr/>
        </p:nvSpPr>
        <p:spPr>
          <a:xfrm>
            <a:off x="607671" y="4278753"/>
            <a:ext cx="60172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NeutrifPro-Light" panose="00000400000000000000" pitchFamily="50" charset="0"/>
              </a:rPr>
              <a:t>To the above audience of Double Opt-in Subscribers in the Dig Dev database of 875,000 records each. Total 3,500,000</a:t>
            </a:r>
          </a:p>
        </p:txBody>
      </p:sp>
      <p:pic>
        <p:nvPicPr>
          <p:cNvPr id="86" name="Picture 85" descr="Venn diagram&#10;&#10;Description automatically generated">
            <a:extLst>
              <a:ext uri="{FF2B5EF4-FFF2-40B4-BE49-F238E27FC236}">
                <a16:creationId xmlns:a16="http://schemas.microsoft.com/office/drawing/2014/main" id="{F4F2DAF9-8378-EB73-6004-85294E7B7E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61" y="1226038"/>
            <a:ext cx="382158" cy="43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147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246</Words>
  <Application>Microsoft Office PowerPoint</Application>
  <PresentationFormat>Custom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Book Antiqua</vt:lpstr>
      <vt:lpstr>Calibri</vt:lpstr>
      <vt:lpstr>Calibri Light</vt:lpstr>
      <vt:lpstr>NeutrifPro-Bold</vt:lpstr>
      <vt:lpstr>NeutrifPro-Light</vt:lpstr>
      <vt:lpstr>NeutrifPro-Regular</vt:lpstr>
      <vt:lpstr>NeutrifPro-SemiBold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D. Stout</dc:creator>
  <cp:lastModifiedBy>Brandon D. Stout</cp:lastModifiedBy>
  <cp:revision>2</cp:revision>
  <dcterms:created xsi:type="dcterms:W3CDTF">2022-08-31T14:32:20Z</dcterms:created>
  <dcterms:modified xsi:type="dcterms:W3CDTF">2022-08-31T18:40:49Z</dcterms:modified>
</cp:coreProperties>
</file>